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A4EB3-7A6A-433E-B608-666343218ABF}"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00E1E-9003-4501-AD46-6CDF89049298}" type="slidenum">
              <a:rPr lang="en-IN" smtClean="0"/>
              <a:t>‹#›</a:t>
            </a:fld>
            <a:endParaRPr lang="en-IN"/>
          </a:p>
        </p:txBody>
      </p:sp>
    </p:spTree>
    <p:extLst>
      <p:ext uri="{BB962C8B-B14F-4D97-AF65-F5344CB8AC3E}">
        <p14:creationId xmlns:p14="http://schemas.microsoft.com/office/powerpoint/2010/main" val="2706333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948D6E-0599-42B5-8613-88CF6938D6F4}" type="datetime1">
              <a:rPr lang="en-IN" smtClean="0"/>
              <a:t>03-05-2023</a:t>
            </a:fld>
            <a:endParaRPr lang="en-IN"/>
          </a:p>
        </p:txBody>
      </p:sp>
      <p:sp>
        <p:nvSpPr>
          <p:cNvPr id="5" name="Footer Placeholder 4"/>
          <p:cNvSpPr>
            <a:spLocks noGrp="1"/>
          </p:cNvSpPr>
          <p:nvPr>
            <p:ph type="ftr" sz="quarter" idx="11"/>
          </p:nvPr>
        </p:nvSpPr>
        <p:spPr/>
        <p:txBody>
          <a:bodyPr/>
          <a:lstStyle/>
          <a:p>
            <a:r>
              <a:rPr lang="en-IN"/>
              <a:t>201906100110032</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4836A94-DF14-4939-9C59-2593F469D116}" type="slidenum">
              <a:rPr lang="en-IN" smtClean="0"/>
              <a:t>‹#›</a:t>
            </a:fld>
            <a:endParaRPr lang="en-IN"/>
          </a:p>
        </p:txBody>
      </p:sp>
    </p:spTree>
    <p:extLst>
      <p:ext uri="{BB962C8B-B14F-4D97-AF65-F5344CB8AC3E}">
        <p14:creationId xmlns:p14="http://schemas.microsoft.com/office/powerpoint/2010/main" val="3919199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703282-B4E7-44B5-B560-214431746F3E}" type="datetime1">
              <a:rPr lang="en-IN" smtClean="0"/>
              <a:t>03-05-2023</a:t>
            </a:fld>
            <a:endParaRPr lang="en-IN"/>
          </a:p>
        </p:txBody>
      </p:sp>
      <p:sp>
        <p:nvSpPr>
          <p:cNvPr id="5" name="Footer Placeholder 4"/>
          <p:cNvSpPr>
            <a:spLocks noGrp="1"/>
          </p:cNvSpPr>
          <p:nvPr>
            <p:ph type="ftr" sz="quarter" idx="11"/>
          </p:nvPr>
        </p:nvSpPr>
        <p:spPr/>
        <p:txBody>
          <a:bodyPr/>
          <a:lstStyle/>
          <a:p>
            <a:r>
              <a:rPr lang="en-IN"/>
              <a:t>201906100110032</a:t>
            </a:r>
          </a:p>
        </p:txBody>
      </p:sp>
      <p:sp>
        <p:nvSpPr>
          <p:cNvPr id="6" name="Slide Number Placeholder 5"/>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2626900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C35DB3-357B-43B7-A997-59985BFA5122}" type="datetime1">
              <a:rPr lang="en-IN" smtClean="0"/>
              <a:t>03-05-2023</a:t>
            </a:fld>
            <a:endParaRPr lang="en-IN"/>
          </a:p>
        </p:txBody>
      </p:sp>
      <p:sp>
        <p:nvSpPr>
          <p:cNvPr id="5" name="Footer Placeholder 4"/>
          <p:cNvSpPr>
            <a:spLocks noGrp="1"/>
          </p:cNvSpPr>
          <p:nvPr>
            <p:ph type="ftr" sz="quarter" idx="11"/>
          </p:nvPr>
        </p:nvSpPr>
        <p:spPr/>
        <p:txBody>
          <a:bodyPr/>
          <a:lstStyle/>
          <a:p>
            <a:r>
              <a:rPr lang="en-IN"/>
              <a:t>201906100110032</a:t>
            </a:r>
          </a:p>
        </p:txBody>
      </p:sp>
      <p:sp>
        <p:nvSpPr>
          <p:cNvPr id="6" name="Slide Number Placeholder 5"/>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4061486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A88EAE-8C67-4B48-9D53-EA10A82E37AF}" type="datetime1">
              <a:rPr lang="en-IN" smtClean="0"/>
              <a:t>03-05-2023</a:t>
            </a:fld>
            <a:endParaRPr lang="en-IN"/>
          </a:p>
        </p:txBody>
      </p:sp>
      <p:sp>
        <p:nvSpPr>
          <p:cNvPr id="5" name="Footer Placeholder 4"/>
          <p:cNvSpPr>
            <a:spLocks noGrp="1"/>
          </p:cNvSpPr>
          <p:nvPr>
            <p:ph type="ftr" sz="quarter" idx="11"/>
          </p:nvPr>
        </p:nvSpPr>
        <p:spPr/>
        <p:txBody>
          <a:bodyPr/>
          <a:lstStyle/>
          <a:p>
            <a:r>
              <a:rPr lang="en-IN"/>
              <a:t>201906100110032</a:t>
            </a:r>
          </a:p>
        </p:txBody>
      </p:sp>
      <p:sp>
        <p:nvSpPr>
          <p:cNvPr id="6" name="Slide Number Placeholder 5"/>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138949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B2FBA27-E6B3-4330-9BC4-E2BE445BDB5C}" type="datetime1">
              <a:rPr lang="en-IN" smtClean="0"/>
              <a:t>03-05-2023</a:t>
            </a:fld>
            <a:endParaRPr lang="en-IN"/>
          </a:p>
        </p:txBody>
      </p:sp>
      <p:sp>
        <p:nvSpPr>
          <p:cNvPr id="5" name="Footer Placeholder 4"/>
          <p:cNvSpPr>
            <a:spLocks noGrp="1"/>
          </p:cNvSpPr>
          <p:nvPr>
            <p:ph type="ftr" sz="quarter" idx="11"/>
          </p:nvPr>
        </p:nvSpPr>
        <p:spPr>
          <a:xfrm>
            <a:off x="2182708" y="6272784"/>
            <a:ext cx="6327648" cy="365125"/>
          </a:xfrm>
        </p:spPr>
        <p:txBody>
          <a:bodyPr/>
          <a:lstStyle/>
          <a:p>
            <a:r>
              <a:rPr lang="en-IN"/>
              <a:t>201906100110032</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4836A94-DF14-4939-9C59-2593F469D116}" type="slidenum">
              <a:rPr lang="en-IN" smtClean="0"/>
              <a:t>‹#›</a:t>
            </a:fld>
            <a:endParaRPr lang="en-IN"/>
          </a:p>
        </p:txBody>
      </p:sp>
    </p:spTree>
    <p:extLst>
      <p:ext uri="{BB962C8B-B14F-4D97-AF65-F5344CB8AC3E}">
        <p14:creationId xmlns:p14="http://schemas.microsoft.com/office/powerpoint/2010/main" val="2571992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501B97-4FBB-4D0A-9887-2131D3C82CF2}" type="datetime1">
              <a:rPr lang="en-IN" smtClean="0"/>
              <a:t>03-05-2023</a:t>
            </a:fld>
            <a:endParaRPr lang="en-IN"/>
          </a:p>
        </p:txBody>
      </p:sp>
      <p:sp>
        <p:nvSpPr>
          <p:cNvPr id="6" name="Footer Placeholder 5"/>
          <p:cNvSpPr>
            <a:spLocks noGrp="1"/>
          </p:cNvSpPr>
          <p:nvPr>
            <p:ph type="ftr" sz="quarter" idx="11"/>
          </p:nvPr>
        </p:nvSpPr>
        <p:spPr/>
        <p:txBody>
          <a:bodyPr/>
          <a:lstStyle/>
          <a:p>
            <a:r>
              <a:rPr lang="en-IN"/>
              <a:t>201906100110032</a:t>
            </a:r>
          </a:p>
        </p:txBody>
      </p:sp>
      <p:sp>
        <p:nvSpPr>
          <p:cNvPr id="7" name="Slide Number Placeholder 6"/>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569055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45C4DC-BA50-4FF2-8B6D-C11F1C3E8F96}" type="datetime1">
              <a:rPr lang="en-IN" smtClean="0"/>
              <a:t>03-05-2023</a:t>
            </a:fld>
            <a:endParaRPr lang="en-IN"/>
          </a:p>
        </p:txBody>
      </p:sp>
      <p:sp>
        <p:nvSpPr>
          <p:cNvPr id="8" name="Footer Placeholder 7"/>
          <p:cNvSpPr>
            <a:spLocks noGrp="1"/>
          </p:cNvSpPr>
          <p:nvPr>
            <p:ph type="ftr" sz="quarter" idx="11"/>
          </p:nvPr>
        </p:nvSpPr>
        <p:spPr/>
        <p:txBody>
          <a:bodyPr/>
          <a:lstStyle/>
          <a:p>
            <a:r>
              <a:rPr lang="en-IN"/>
              <a:t>201906100110032</a:t>
            </a:r>
          </a:p>
        </p:txBody>
      </p:sp>
      <p:sp>
        <p:nvSpPr>
          <p:cNvPr id="9" name="Slide Number Placeholder 8"/>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86411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915A15-CBD5-4D97-83DA-83D1FDF4448C}" type="datetime1">
              <a:rPr lang="en-IN" smtClean="0"/>
              <a:t>03-05-2023</a:t>
            </a:fld>
            <a:endParaRPr lang="en-IN"/>
          </a:p>
        </p:txBody>
      </p:sp>
      <p:sp>
        <p:nvSpPr>
          <p:cNvPr id="4" name="Footer Placeholder 3"/>
          <p:cNvSpPr>
            <a:spLocks noGrp="1"/>
          </p:cNvSpPr>
          <p:nvPr>
            <p:ph type="ftr" sz="quarter" idx="11"/>
          </p:nvPr>
        </p:nvSpPr>
        <p:spPr/>
        <p:txBody>
          <a:bodyPr/>
          <a:lstStyle/>
          <a:p>
            <a:r>
              <a:rPr lang="en-IN"/>
              <a:t>201906100110032</a:t>
            </a:r>
          </a:p>
        </p:txBody>
      </p:sp>
      <p:sp>
        <p:nvSpPr>
          <p:cNvPr id="5" name="Slide Number Placeholder 4"/>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95975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D86B0-C749-4B9C-86B2-C42508E84848}" type="datetime1">
              <a:rPr lang="en-IN" smtClean="0"/>
              <a:t>03-05-2023</a:t>
            </a:fld>
            <a:endParaRPr lang="en-IN"/>
          </a:p>
        </p:txBody>
      </p:sp>
      <p:sp>
        <p:nvSpPr>
          <p:cNvPr id="3" name="Footer Placeholder 2"/>
          <p:cNvSpPr>
            <a:spLocks noGrp="1"/>
          </p:cNvSpPr>
          <p:nvPr>
            <p:ph type="ftr" sz="quarter" idx="11"/>
          </p:nvPr>
        </p:nvSpPr>
        <p:spPr/>
        <p:txBody>
          <a:bodyPr/>
          <a:lstStyle/>
          <a:p>
            <a:r>
              <a:rPr lang="en-IN"/>
              <a:t>201906100110032</a:t>
            </a:r>
          </a:p>
        </p:txBody>
      </p:sp>
      <p:sp>
        <p:nvSpPr>
          <p:cNvPr id="4" name="Slide Number Placeholder 3"/>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25912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2CC0A1-28CE-4397-95EE-88067B2A50F0}" type="datetime1">
              <a:rPr lang="en-IN" smtClean="0"/>
              <a:t>03-05-2023</a:t>
            </a:fld>
            <a:endParaRPr lang="en-IN"/>
          </a:p>
        </p:txBody>
      </p:sp>
      <p:sp>
        <p:nvSpPr>
          <p:cNvPr id="6" name="Footer Placeholder 5"/>
          <p:cNvSpPr>
            <a:spLocks noGrp="1"/>
          </p:cNvSpPr>
          <p:nvPr>
            <p:ph type="ftr" sz="quarter" idx="11"/>
          </p:nvPr>
        </p:nvSpPr>
        <p:spPr/>
        <p:txBody>
          <a:bodyPr/>
          <a:lstStyle/>
          <a:p>
            <a:r>
              <a:rPr lang="en-IN"/>
              <a:t>201906100110032</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367184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12363C-71E9-4565-8CC9-3327594F6DB7}" type="datetime1">
              <a:rPr lang="en-IN" smtClean="0"/>
              <a:t>03-05-2023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4836A94-DF14-4939-9C59-2593F469D116}" type="slidenum">
              <a:rPr lang="en-IN" smtClean="0"/>
              <a:t>‹#›</a:t>
            </a:fld>
            <a:endParaRPr lang="en-IN"/>
          </a:p>
        </p:txBody>
      </p:sp>
    </p:spTree>
    <p:extLst>
      <p:ext uri="{BB962C8B-B14F-4D97-AF65-F5344CB8AC3E}">
        <p14:creationId xmlns:p14="http://schemas.microsoft.com/office/powerpoint/2010/main" val="269607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AE422E7-E502-4A2D-A36E-479262A46C89}" type="datetime1">
              <a:rPr lang="en-IN" smtClean="0"/>
              <a:t>03-05-2023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IN"/>
              <a:t>201906100110032</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4836A94-DF14-4939-9C59-2593F469D116}" type="slidenum">
              <a:rPr lang="en-IN" smtClean="0"/>
              <a:t>‹#›</a:t>
            </a:fld>
            <a:endParaRPr lang="en-IN"/>
          </a:p>
        </p:txBody>
      </p:sp>
    </p:spTree>
    <p:extLst>
      <p:ext uri="{BB962C8B-B14F-4D97-AF65-F5344CB8AC3E}">
        <p14:creationId xmlns:p14="http://schemas.microsoft.com/office/powerpoint/2010/main" val="238983600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77A7-AD94-D76B-69B1-3C0B21134261}"/>
              </a:ext>
            </a:extLst>
          </p:cNvPr>
          <p:cNvSpPr>
            <a:spLocks noGrp="1"/>
          </p:cNvSpPr>
          <p:nvPr>
            <p:ph type="ctrTitle"/>
          </p:nvPr>
        </p:nvSpPr>
        <p:spPr/>
        <p:txBody>
          <a:bodyPr/>
          <a:lstStyle/>
          <a:p>
            <a:pPr algn="just"/>
            <a:r>
              <a:rPr lang="en-US" dirty="0"/>
              <a:t>Home Automation</a:t>
            </a:r>
            <a:endParaRPr lang="en-IN" dirty="0"/>
          </a:p>
        </p:txBody>
      </p:sp>
      <p:sp>
        <p:nvSpPr>
          <p:cNvPr id="3" name="Subtitle 2">
            <a:extLst>
              <a:ext uri="{FF2B5EF4-FFF2-40B4-BE49-F238E27FC236}">
                <a16:creationId xmlns:a16="http://schemas.microsoft.com/office/drawing/2014/main" id="{5E6A288B-F25F-2F16-4421-F10ECD1D2095}"/>
              </a:ext>
            </a:extLst>
          </p:cNvPr>
          <p:cNvSpPr>
            <a:spLocks noGrp="1"/>
          </p:cNvSpPr>
          <p:nvPr>
            <p:ph type="subTitle" idx="1"/>
          </p:nvPr>
        </p:nvSpPr>
        <p:spPr>
          <a:xfrm>
            <a:off x="1069848" y="4460240"/>
            <a:ext cx="7891272" cy="1889760"/>
          </a:xfrm>
        </p:spPr>
        <p:txBody>
          <a:bodyPr>
            <a:normAutofit/>
          </a:bodyPr>
          <a:lstStyle/>
          <a:p>
            <a:pPr algn="just"/>
            <a:r>
              <a:rPr lang="en-US" dirty="0"/>
              <a:t>201906100110032</a:t>
            </a:r>
          </a:p>
          <a:p>
            <a:pPr algn="just"/>
            <a:r>
              <a:rPr lang="en-US" dirty="0"/>
              <a:t>Choksi Abhishek </a:t>
            </a:r>
            <a:r>
              <a:rPr lang="en-US" dirty="0" err="1"/>
              <a:t>Premalkumar</a:t>
            </a:r>
            <a:endParaRPr lang="en-US" dirty="0"/>
          </a:p>
          <a:p>
            <a:pPr algn="just"/>
            <a:r>
              <a:rPr lang="en-US" dirty="0"/>
              <a:t>Sem - 8</a:t>
            </a:r>
          </a:p>
          <a:p>
            <a:pPr algn="just"/>
            <a:r>
              <a:rPr lang="en-US" dirty="0"/>
              <a:t> IT7029 - Internet of Things</a:t>
            </a:r>
            <a:endParaRPr lang="en-IN" dirty="0"/>
          </a:p>
        </p:txBody>
      </p:sp>
      <p:sp>
        <p:nvSpPr>
          <p:cNvPr id="4" name="Footer Placeholder 3">
            <a:extLst>
              <a:ext uri="{FF2B5EF4-FFF2-40B4-BE49-F238E27FC236}">
                <a16:creationId xmlns:a16="http://schemas.microsoft.com/office/drawing/2014/main" id="{F0EEA1E9-587C-631D-2390-02695C61AD96}"/>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1DBBC004-0612-6B27-985F-AB65C247B78F}"/>
              </a:ext>
            </a:extLst>
          </p:cNvPr>
          <p:cNvSpPr>
            <a:spLocks noGrp="1"/>
          </p:cNvSpPr>
          <p:nvPr>
            <p:ph type="sldNum" sz="quarter" idx="12"/>
          </p:nvPr>
        </p:nvSpPr>
        <p:spPr/>
        <p:txBody>
          <a:bodyPr/>
          <a:lstStyle/>
          <a:p>
            <a:fld id="{34836A94-DF14-4939-9C59-2593F469D116}" type="slidenum">
              <a:rPr lang="en-IN" smtClean="0"/>
              <a:t>1</a:t>
            </a:fld>
            <a:endParaRPr lang="en-IN"/>
          </a:p>
        </p:txBody>
      </p:sp>
    </p:spTree>
    <p:extLst>
      <p:ext uri="{BB962C8B-B14F-4D97-AF65-F5344CB8AC3E}">
        <p14:creationId xmlns:p14="http://schemas.microsoft.com/office/powerpoint/2010/main" val="3270079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4474004" y="5637914"/>
            <a:ext cx="3243993" cy="1120884"/>
          </a:xfrm>
        </p:spPr>
        <p:txBody>
          <a:bodyPr>
            <a:normAutofit/>
          </a:bodyPr>
          <a:lstStyle/>
          <a:p>
            <a:r>
              <a:rPr lang="en-US" dirty="0"/>
              <a:t>Picture - 1</a:t>
            </a:r>
            <a:endParaRPr lang="en-IN" dirty="0"/>
          </a:p>
        </p:txBody>
      </p:sp>
      <p:sp>
        <p:nvSpPr>
          <p:cNvPr id="7" name="Footer Placeholder 6">
            <a:extLst>
              <a:ext uri="{FF2B5EF4-FFF2-40B4-BE49-F238E27FC236}">
                <a16:creationId xmlns:a16="http://schemas.microsoft.com/office/drawing/2014/main" id="{11EF8F59-9F0A-5644-4B60-048A3B2F6090}"/>
              </a:ext>
            </a:extLst>
          </p:cNvPr>
          <p:cNvSpPr>
            <a:spLocks noGrp="1"/>
          </p:cNvSpPr>
          <p:nvPr>
            <p:ph type="ftr" sz="quarter" idx="11"/>
          </p:nvPr>
        </p:nvSpPr>
        <p:spPr/>
        <p:txBody>
          <a:bodyPr/>
          <a:lstStyle/>
          <a:p>
            <a:r>
              <a:rPr lang="en-IN"/>
              <a:t>201906100110032</a:t>
            </a:r>
          </a:p>
        </p:txBody>
      </p:sp>
      <p:sp>
        <p:nvSpPr>
          <p:cNvPr id="8" name="Slide Number Placeholder 7">
            <a:extLst>
              <a:ext uri="{FF2B5EF4-FFF2-40B4-BE49-F238E27FC236}">
                <a16:creationId xmlns:a16="http://schemas.microsoft.com/office/drawing/2014/main" id="{41A69486-805A-9C7A-D095-BBC45B08F985}"/>
              </a:ext>
            </a:extLst>
          </p:cNvPr>
          <p:cNvSpPr>
            <a:spLocks noGrp="1"/>
          </p:cNvSpPr>
          <p:nvPr>
            <p:ph type="sldNum" sz="quarter" idx="12"/>
          </p:nvPr>
        </p:nvSpPr>
        <p:spPr/>
        <p:txBody>
          <a:bodyPr/>
          <a:lstStyle/>
          <a:p>
            <a:fld id="{34836A94-DF14-4939-9C59-2593F469D116}" type="slidenum">
              <a:rPr lang="en-IN" smtClean="0"/>
              <a:t>10</a:t>
            </a:fld>
            <a:endParaRPr lang="en-IN"/>
          </a:p>
        </p:txBody>
      </p:sp>
      <p:pic>
        <p:nvPicPr>
          <p:cNvPr id="4" name="Picture 3">
            <a:extLst>
              <a:ext uri="{FF2B5EF4-FFF2-40B4-BE49-F238E27FC236}">
                <a16:creationId xmlns:a16="http://schemas.microsoft.com/office/drawing/2014/main" id="{A5BE05B9-9341-8E11-65B2-D24238702EE1}"/>
              </a:ext>
            </a:extLst>
          </p:cNvPr>
          <p:cNvPicPr>
            <a:picLocks noChangeAspect="1"/>
          </p:cNvPicPr>
          <p:nvPr/>
        </p:nvPicPr>
        <p:blipFill rotWithShape="1">
          <a:blip r:embed="rId2">
            <a:extLst>
              <a:ext uri="{28A0092B-C50C-407E-A947-70E740481C1C}">
                <a14:useLocalDpi xmlns:a14="http://schemas.microsoft.com/office/drawing/2010/main" val="0"/>
              </a:ext>
            </a:extLst>
          </a:blip>
          <a:srcRect l="7152" r="25871"/>
          <a:stretch/>
        </p:blipFill>
        <p:spPr>
          <a:xfrm>
            <a:off x="2278912" y="522281"/>
            <a:ext cx="7634176" cy="5254525"/>
          </a:xfrm>
          <a:prstGeom prst="rect">
            <a:avLst/>
          </a:prstGeom>
        </p:spPr>
      </p:pic>
    </p:spTree>
    <p:extLst>
      <p:ext uri="{BB962C8B-B14F-4D97-AF65-F5344CB8AC3E}">
        <p14:creationId xmlns:p14="http://schemas.microsoft.com/office/powerpoint/2010/main" val="308066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4474004" y="5637914"/>
            <a:ext cx="3243993" cy="1120884"/>
          </a:xfrm>
        </p:spPr>
        <p:txBody>
          <a:bodyPr>
            <a:normAutofit/>
          </a:bodyPr>
          <a:lstStyle/>
          <a:p>
            <a:r>
              <a:rPr lang="en-US" dirty="0"/>
              <a:t>Picture - 2</a:t>
            </a:r>
            <a:endParaRPr lang="en-IN" dirty="0"/>
          </a:p>
        </p:txBody>
      </p:sp>
      <p:sp>
        <p:nvSpPr>
          <p:cNvPr id="7" name="Footer Placeholder 6">
            <a:extLst>
              <a:ext uri="{FF2B5EF4-FFF2-40B4-BE49-F238E27FC236}">
                <a16:creationId xmlns:a16="http://schemas.microsoft.com/office/drawing/2014/main" id="{11EF8F59-9F0A-5644-4B60-048A3B2F6090}"/>
              </a:ext>
            </a:extLst>
          </p:cNvPr>
          <p:cNvSpPr>
            <a:spLocks noGrp="1"/>
          </p:cNvSpPr>
          <p:nvPr>
            <p:ph type="ftr" sz="quarter" idx="11"/>
          </p:nvPr>
        </p:nvSpPr>
        <p:spPr/>
        <p:txBody>
          <a:bodyPr/>
          <a:lstStyle/>
          <a:p>
            <a:r>
              <a:rPr lang="en-IN"/>
              <a:t>201906100110032</a:t>
            </a:r>
          </a:p>
        </p:txBody>
      </p:sp>
      <p:sp>
        <p:nvSpPr>
          <p:cNvPr id="8" name="Slide Number Placeholder 7">
            <a:extLst>
              <a:ext uri="{FF2B5EF4-FFF2-40B4-BE49-F238E27FC236}">
                <a16:creationId xmlns:a16="http://schemas.microsoft.com/office/drawing/2014/main" id="{41A69486-805A-9C7A-D095-BBC45B08F985}"/>
              </a:ext>
            </a:extLst>
          </p:cNvPr>
          <p:cNvSpPr>
            <a:spLocks noGrp="1"/>
          </p:cNvSpPr>
          <p:nvPr>
            <p:ph type="sldNum" sz="quarter" idx="12"/>
          </p:nvPr>
        </p:nvSpPr>
        <p:spPr/>
        <p:txBody>
          <a:bodyPr/>
          <a:lstStyle/>
          <a:p>
            <a:fld id="{34836A94-DF14-4939-9C59-2593F469D116}" type="slidenum">
              <a:rPr lang="en-IN" smtClean="0"/>
              <a:t>11</a:t>
            </a:fld>
            <a:endParaRPr lang="en-IN"/>
          </a:p>
        </p:txBody>
      </p:sp>
      <p:pic>
        <p:nvPicPr>
          <p:cNvPr id="5" name="Picture 4">
            <a:extLst>
              <a:ext uri="{FF2B5EF4-FFF2-40B4-BE49-F238E27FC236}">
                <a16:creationId xmlns:a16="http://schemas.microsoft.com/office/drawing/2014/main" id="{674815CF-8490-02DB-9AF2-BE0D58B5C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410" y="890558"/>
            <a:ext cx="9949180" cy="4586572"/>
          </a:xfrm>
          <a:prstGeom prst="rect">
            <a:avLst/>
          </a:prstGeom>
        </p:spPr>
      </p:pic>
    </p:spTree>
    <p:extLst>
      <p:ext uri="{BB962C8B-B14F-4D97-AF65-F5344CB8AC3E}">
        <p14:creationId xmlns:p14="http://schemas.microsoft.com/office/powerpoint/2010/main" val="106827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4474004" y="5637914"/>
            <a:ext cx="3243993" cy="1120884"/>
          </a:xfrm>
        </p:spPr>
        <p:txBody>
          <a:bodyPr>
            <a:normAutofit/>
          </a:bodyPr>
          <a:lstStyle/>
          <a:p>
            <a:r>
              <a:rPr lang="en-US" dirty="0"/>
              <a:t>Picture - 3</a:t>
            </a:r>
            <a:endParaRPr lang="en-IN" dirty="0"/>
          </a:p>
        </p:txBody>
      </p:sp>
      <p:sp>
        <p:nvSpPr>
          <p:cNvPr id="7" name="Footer Placeholder 6">
            <a:extLst>
              <a:ext uri="{FF2B5EF4-FFF2-40B4-BE49-F238E27FC236}">
                <a16:creationId xmlns:a16="http://schemas.microsoft.com/office/drawing/2014/main" id="{11EF8F59-9F0A-5644-4B60-048A3B2F6090}"/>
              </a:ext>
            </a:extLst>
          </p:cNvPr>
          <p:cNvSpPr>
            <a:spLocks noGrp="1"/>
          </p:cNvSpPr>
          <p:nvPr>
            <p:ph type="ftr" sz="quarter" idx="11"/>
          </p:nvPr>
        </p:nvSpPr>
        <p:spPr/>
        <p:txBody>
          <a:bodyPr/>
          <a:lstStyle/>
          <a:p>
            <a:r>
              <a:rPr lang="en-IN"/>
              <a:t>201906100110032</a:t>
            </a:r>
          </a:p>
        </p:txBody>
      </p:sp>
      <p:sp>
        <p:nvSpPr>
          <p:cNvPr id="8" name="Slide Number Placeholder 7">
            <a:extLst>
              <a:ext uri="{FF2B5EF4-FFF2-40B4-BE49-F238E27FC236}">
                <a16:creationId xmlns:a16="http://schemas.microsoft.com/office/drawing/2014/main" id="{41A69486-805A-9C7A-D095-BBC45B08F985}"/>
              </a:ext>
            </a:extLst>
          </p:cNvPr>
          <p:cNvSpPr>
            <a:spLocks noGrp="1"/>
          </p:cNvSpPr>
          <p:nvPr>
            <p:ph type="sldNum" sz="quarter" idx="12"/>
          </p:nvPr>
        </p:nvSpPr>
        <p:spPr/>
        <p:txBody>
          <a:bodyPr/>
          <a:lstStyle/>
          <a:p>
            <a:fld id="{34836A94-DF14-4939-9C59-2593F469D116}" type="slidenum">
              <a:rPr lang="en-IN" smtClean="0"/>
              <a:t>12</a:t>
            </a:fld>
            <a:endParaRPr lang="en-IN"/>
          </a:p>
        </p:txBody>
      </p:sp>
      <p:pic>
        <p:nvPicPr>
          <p:cNvPr id="5" name="Picture 4">
            <a:extLst>
              <a:ext uri="{FF2B5EF4-FFF2-40B4-BE49-F238E27FC236}">
                <a16:creationId xmlns:a16="http://schemas.microsoft.com/office/drawing/2014/main" id="{27E780F6-2570-D15C-3659-BA85E7BD1997}"/>
              </a:ext>
            </a:extLst>
          </p:cNvPr>
          <p:cNvPicPr>
            <a:picLocks noChangeAspect="1"/>
          </p:cNvPicPr>
          <p:nvPr/>
        </p:nvPicPr>
        <p:blipFill rotWithShape="1">
          <a:blip r:embed="rId2">
            <a:extLst>
              <a:ext uri="{28A0092B-C50C-407E-A947-70E740481C1C}">
                <a14:useLocalDpi xmlns:a14="http://schemas.microsoft.com/office/drawing/2010/main" val="0"/>
              </a:ext>
            </a:extLst>
          </a:blip>
          <a:srcRect r="19083"/>
          <a:stretch/>
        </p:blipFill>
        <p:spPr>
          <a:xfrm>
            <a:off x="1750060" y="618744"/>
            <a:ext cx="8691880" cy="4951955"/>
          </a:xfrm>
          <a:prstGeom prst="rect">
            <a:avLst/>
          </a:prstGeom>
        </p:spPr>
      </p:pic>
    </p:spTree>
    <p:extLst>
      <p:ext uri="{BB962C8B-B14F-4D97-AF65-F5344CB8AC3E}">
        <p14:creationId xmlns:p14="http://schemas.microsoft.com/office/powerpoint/2010/main" val="296814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4474004" y="5637914"/>
            <a:ext cx="3243993" cy="1120884"/>
          </a:xfrm>
        </p:spPr>
        <p:txBody>
          <a:bodyPr>
            <a:normAutofit/>
          </a:bodyPr>
          <a:lstStyle/>
          <a:p>
            <a:r>
              <a:rPr lang="en-US" dirty="0"/>
              <a:t>Picture - 4</a:t>
            </a:r>
            <a:endParaRPr lang="en-IN" dirty="0"/>
          </a:p>
        </p:txBody>
      </p:sp>
      <p:sp>
        <p:nvSpPr>
          <p:cNvPr id="7" name="Footer Placeholder 6">
            <a:extLst>
              <a:ext uri="{FF2B5EF4-FFF2-40B4-BE49-F238E27FC236}">
                <a16:creationId xmlns:a16="http://schemas.microsoft.com/office/drawing/2014/main" id="{11EF8F59-9F0A-5644-4B60-048A3B2F6090}"/>
              </a:ext>
            </a:extLst>
          </p:cNvPr>
          <p:cNvSpPr>
            <a:spLocks noGrp="1"/>
          </p:cNvSpPr>
          <p:nvPr>
            <p:ph type="ftr" sz="quarter" idx="11"/>
          </p:nvPr>
        </p:nvSpPr>
        <p:spPr/>
        <p:txBody>
          <a:bodyPr/>
          <a:lstStyle/>
          <a:p>
            <a:r>
              <a:rPr lang="en-IN"/>
              <a:t>201906100110032</a:t>
            </a:r>
          </a:p>
        </p:txBody>
      </p:sp>
      <p:sp>
        <p:nvSpPr>
          <p:cNvPr id="8" name="Slide Number Placeholder 7">
            <a:extLst>
              <a:ext uri="{FF2B5EF4-FFF2-40B4-BE49-F238E27FC236}">
                <a16:creationId xmlns:a16="http://schemas.microsoft.com/office/drawing/2014/main" id="{41A69486-805A-9C7A-D095-BBC45B08F985}"/>
              </a:ext>
            </a:extLst>
          </p:cNvPr>
          <p:cNvSpPr>
            <a:spLocks noGrp="1"/>
          </p:cNvSpPr>
          <p:nvPr>
            <p:ph type="sldNum" sz="quarter" idx="12"/>
          </p:nvPr>
        </p:nvSpPr>
        <p:spPr/>
        <p:txBody>
          <a:bodyPr/>
          <a:lstStyle/>
          <a:p>
            <a:fld id="{34836A94-DF14-4939-9C59-2593F469D116}" type="slidenum">
              <a:rPr lang="en-IN" smtClean="0"/>
              <a:t>13</a:t>
            </a:fld>
            <a:endParaRPr lang="en-IN"/>
          </a:p>
        </p:txBody>
      </p:sp>
      <p:pic>
        <p:nvPicPr>
          <p:cNvPr id="5" name="Picture 4">
            <a:extLst>
              <a:ext uri="{FF2B5EF4-FFF2-40B4-BE49-F238E27FC236}">
                <a16:creationId xmlns:a16="http://schemas.microsoft.com/office/drawing/2014/main" id="{5437301E-1B3F-150F-6D09-D73CEBFBC56E}"/>
              </a:ext>
            </a:extLst>
          </p:cNvPr>
          <p:cNvPicPr>
            <a:picLocks noChangeAspect="1"/>
          </p:cNvPicPr>
          <p:nvPr/>
        </p:nvPicPr>
        <p:blipFill rotWithShape="1">
          <a:blip r:embed="rId2">
            <a:extLst>
              <a:ext uri="{28A0092B-C50C-407E-A947-70E740481C1C}">
                <a14:useLocalDpi xmlns:a14="http://schemas.microsoft.com/office/drawing/2010/main" val="0"/>
              </a:ext>
            </a:extLst>
          </a:blip>
          <a:srcRect l="26600" t="33442" r="31899" b="27151"/>
          <a:stretch/>
        </p:blipFill>
        <p:spPr>
          <a:xfrm>
            <a:off x="873755" y="1879599"/>
            <a:ext cx="5059680" cy="2214880"/>
          </a:xfrm>
          <a:prstGeom prst="rect">
            <a:avLst/>
          </a:prstGeom>
        </p:spPr>
      </p:pic>
      <p:pic>
        <p:nvPicPr>
          <p:cNvPr id="9" name="Picture 8">
            <a:extLst>
              <a:ext uri="{FF2B5EF4-FFF2-40B4-BE49-F238E27FC236}">
                <a16:creationId xmlns:a16="http://schemas.microsoft.com/office/drawing/2014/main" id="{0924CF95-09C5-90AD-FA6E-7A182B3F172D}"/>
              </a:ext>
            </a:extLst>
          </p:cNvPr>
          <p:cNvPicPr>
            <a:picLocks noChangeAspect="1"/>
          </p:cNvPicPr>
          <p:nvPr/>
        </p:nvPicPr>
        <p:blipFill rotWithShape="1">
          <a:blip r:embed="rId3">
            <a:extLst>
              <a:ext uri="{28A0092B-C50C-407E-A947-70E740481C1C}">
                <a14:useLocalDpi xmlns:a14="http://schemas.microsoft.com/office/drawing/2010/main" val="0"/>
              </a:ext>
            </a:extLst>
          </a:blip>
          <a:srcRect l="7407" t="8255" r="25926" b="14971"/>
          <a:stretch/>
        </p:blipFill>
        <p:spPr>
          <a:xfrm>
            <a:off x="6746242" y="1773427"/>
            <a:ext cx="4572003" cy="2427225"/>
          </a:xfrm>
          <a:prstGeom prst="rect">
            <a:avLst/>
          </a:prstGeom>
        </p:spPr>
      </p:pic>
    </p:spTree>
    <p:extLst>
      <p:ext uri="{BB962C8B-B14F-4D97-AF65-F5344CB8AC3E}">
        <p14:creationId xmlns:p14="http://schemas.microsoft.com/office/powerpoint/2010/main" val="970143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1EF8F59-9F0A-5644-4B60-048A3B2F6090}"/>
              </a:ext>
            </a:extLst>
          </p:cNvPr>
          <p:cNvSpPr>
            <a:spLocks noGrp="1"/>
          </p:cNvSpPr>
          <p:nvPr>
            <p:ph type="ftr" sz="quarter" idx="11"/>
          </p:nvPr>
        </p:nvSpPr>
        <p:spPr/>
        <p:txBody>
          <a:bodyPr/>
          <a:lstStyle/>
          <a:p>
            <a:r>
              <a:rPr lang="en-IN"/>
              <a:t>201906100110032</a:t>
            </a:r>
          </a:p>
        </p:txBody>
      </p:sp>
      <p:sp>
        <p:nvSpPr>
          <p:cNvPr id="8" name="Slide Number Placeholder 7">
            <a:extLst>
              <a:ext uri="{FF2B5EF4-FFF2-40B4-BE49-F238E27FC236}">
                <a16:creationId xmlns:a16="http://schemas.microsoft.com/office/drawing/2014/main" id="{41A69486-805A-9C7A-D095-BBC45B08F985}"/>
              </a:ext>
            </a:extLst>
          </p:cNvPr>
          <p:cNvSpPr>
            <a:spLocks noGrp="1"/>
          </p:cNvSpPr>
          <p:nvPr>
            <p:ph type="sldNum" sz="quarter" idx="12"/>
          </p:nvPr>
        </p:nvSpPr>
        <p:spPr/>
        <p:txBody>
          <a:bodyPr/>
          <a:lstStyle/>
          <a:p>
            <a:fld id="{34836A94-DF14-4939-9C59-2593F469D116}" type="slidenum">
              <a:rPr lang="en-IN" smtClean="0"/>
              <a:t>14</a:t>
            </a:fld>
            <a:endParaRPr lang="en-IN"/>
          </a:p>
        </p:txBody>
      </p:sp>
      <p:pic>
        <p:nvPicPr>
          <p:cNvPr id="11" name="Picture 10">
            <a:extLst>
              <a:ext uri="{FF2B5EF4-FFF2-40B4-BE49-F238E27FC236}">
                <a16:creationId xmlns:a16="http://schemas.microsoft.com/office/drawing/2014/main" id="{66AA269D-017E-5B3A-6E2D-75AD53327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52" y="0"/>
            <a:ext cx="11422295" cy="6858000"/>
          </a:xfrm>
          <a:prstGeom prst="rect">
            <a:avLst/>
          </a:prstGeom>
        </p:spPr>
      </p:pic>
    </p:spTree>
    <p:extLst>
      <p:ext uri="{BB962C8B-B14F-4D97-AF65-F5344CB8AC3E}">
        <p14:creationId xmlns:p14="http://schemas.microsoft.com/office/powerpoint/2010/main" val="328953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3752" y="1735328"/>
            <a:ext cx="10234168" cy="4563872"/>
          </a:xfrm>
        </p:spPr>
        <p:txBody>
          <a:bodyPr>
            <a:noAutofit/>
          </a:bodyPr>
          <a:lstStyle/>
          <a:p>
            <a:pPr algn="just">
              <a:lnSpc>
                <a:spcPct val="150000"/>
              </a:lnSpc>
            </a:pPr>
            <a:r>
              <a:rPr lang="en-US" sz="2200" dirty="0"/>
              <a:t> A home automation system that offers a variety of functionalities to help homeowners control their living spaces. This system is designed to be flexible, allowing users to control their appliances in a variety of ways, depending on their preferences and the type of appliance they are using.</a:t>
            </a:r>
          </a:p>
          <a:p>
            <a:pPr algn="just">
              <a:lnSpc>
                <a:spcPct val="150000"/>
              </a:lnSpc>
            </a:pPr>
            <a:r>
              <a:rPr lang="en-US" sz="2200" dirty="0"/>
              <a:t>One key feature of this system is real-time temperature monitoring, which helps to maintain a comfortable living environment by the fan on/off based on the temperature readings. This feature can also help to reduce energy consumption by ensuring that the fan is only used when needed.</a:t>
            </a:r>
          </a:p>
        </p:txBody>
      </p:sp>
      <p:sp>
        <p:nvSpPr>
          <p:cNvPr id="4" name="Footer Placeholder 3">
            <a:extLst>
              <a:ext uri="{FF2B5EF4-FFF2-40B4-BE49-F238E27FC236}">
                <a16:creationId xmlns:a16="http://schemas.microsoft.com/office/drawing/2014/main" id="{3C56FF75-C758-BF86-A3C3-BE887D21798D}"/>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6C6D3D6F-B942-31DE-2246-D1A7977BD916}"/>
              </a:ext>
            </a:extLst>
          </p:cNvPr>
          <p:cNvSpPr>
            <a:spLocks noGrp="1"/>
          </p:cNvSpPr>
          <p:nvPr>
            <p:ph type="sldNum" sz="quarter" idx="12"/>
          </p:nvPr>
        </p:nvSpPr>
        <p:spPr/>
        <p:txBody>
          <a:bodyPr/>
          <a:lstStyle/>
          <a:p>
            <a:fld id="{34836A94-DF14-4939-9C59-2593F469D116}" type="slidenum">
              <a:rPr lang="en-IN" smtClean="0"/>
              <a:t>2</a:t>
            </a:fld>
            <a:endParaRPr lang="en-IN"/>
          </a:p>
        </p:txBody>
      </p:sp>
    </p:spTree>
    <p:extLst>
      <p:ext uri="{BB962C8B-B14F-4D97-AF65-F5344CB8AC3E}">
        <p14:creationId xmlns:p14="http://schemas.microsoft.com/office/powerpoint/2010/main" val="3254020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p:txBody>
          <a:bodyPr/>
          <a:lstStyle/>
          <a:p>
            <a:r>
              <a:rPr lang="en-US" dirty="0"/>
              <a:t>Introduction (</a:t>
            </a:r>
            <a:r>
              <a:rPr lang="en-US" cap="none" dirty="0"/>
              <a:t>Continue...</a:t>
            </a:r>
            <a:r>
              <a:rPr lang="en-US" dirty="0"/>
              <a:t>)</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3752" y="1735328"/>
            <a:ext cx="10234168" cy="4563872"/>
          </a:xfrm>
        </p:spPr>
        <p:txBody>
          <a:bodyPr>
            <a:noAutofit/>
          </a:bodyPr>
          <a:lstStyle/>
          <a:p>
            <a:pPr algn="just">
              <a:lnSpc>
                <a:spcPct val="150000"/>
              </a:lnSpc>
            </a:pPr>
            <a:r>
              <a:rPr lang="en-US" sz="2200" dirty="0"/>
              <a:t>Another important aspect of this system is the ability to control appliances using IR remotes, </a:t>
            </a:r>
            <a:r>
              <a:rPr lang="en-US" sz="2200" dirty="0" err="1"/>
              <a:t>WiFi</a:t>
            </a:r>
            <a:r>
              <a:rPr lang="en-US" sz="2200" dirty="0"/>
              <a:t>, and manual switches. This allows users to control a wide range of appliances, from smart devices that are connected to the home network to traditional appliances that do not have smart features.</a:t>
            </a:r>
          </a:p>
          <a:p>
            <a:pPr algn="just">
              <a:lnSpc>
                <a:spcPct val="150000"/>
              </a:lnSpc>
            </a:pPr>
            <a:r>
              <a:rPr lang="en-US" sz="2200" dirty="0"/>
              <a:t>Overall, this home automation system is designed to offer a high level of convenience and flexibility, while also helping to improve energy efficiency and maintain a comfortable living environment.</a:t>
            </a:r>
            <a:endParaRPr lang="en-IN" sz="2200" dirty="0"/>
          </a:p>
        </p:txBody>
      </p:sp>
      <p:sp>
        <p:nvSpPr>
          <p:cNvPr id="4" name="Footer Placeholder 3">
            <a:extLst>
              <a:ext uri="{FF2B5EF4-FFF2-40B4-BE49-F238E27FC236}">
                <a16:creationId xmlns:a16="http://schemas.microsoft.com/office/drawing/2014/main" id="{238A24E5-4FC9-CD40-4EAB-2C086AF6FB31}"/>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A6895A14-D908-69D9-F48A-05F1AD80691B}"/>
              </a:ext>
            </a:extLst>
          </p:cNvPr>
          <p:cNvSpPr>
            <a:spLocks noGrp="1"/>
          </p:cNvSpPr>
          <p:nvPr>
            <p:ph type="sldNum" sz="quarter" idx="12"/>
          </p:nvPr>
        </p:nvSpPr>
        <p:spPr/>
        <p:txBody>
          <a:bodyPr/>
          <a:lstStyle/>
          <a:p>
            <a:fld id="{34836A94-DF14-4939-9C59-2593F469D116}" type="slidenum">
              <a:rPr lang="en-IN" smtClean="0"/>
              <a:t>3</a:t>
            </a:fld>
            <a:endParaRPr lang="en-IN"/>
          </a:p>
        </p:txBody>
      </p:sp>
    </p:spTree>
    <p:extLst>
      <p:ext uri="{BB962C8B-B14F-4D97-AF65-F5344CB8AC3E}">
        <p14:creationId xmlns:p14="http://schemas.microsoft.com/office/powerpoint/2010/main" val="348915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p:txBody>
          <a:bodyPr/>
          <a:lstStyle/>
          <a:p>
            <a:r>
              <a:rPr lang="en-US" dirty="0"/>
              <a:t>Components</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3752" y="1735328"/>
            <a:ext cx="10234168" cy="4563872"/>
          </a:xfrm>
        </p:spPr>
        <p:txBody>
          <a:bodyPr>
            <a:noAutofit/>
          </a:bodyPr>
          <a:lstStyle/>
          <a:p>
            <a:pPr algn="just">
              <a:lnSpc>
                <a:spcPct val="150000"/>
              </a:lnSpc>
            </a:pPr>
            <a:r>
              <a:rPr lang="en-US" dirty="0"/>
              <a:t>Node MCU ESP8266</a:t>
            </a:r>
          </a:p>
          <a:p>
            <a:pPr algn="just">
              <a:lnSpc>
                <a:spcPct val="150000"/>
              </a:lnSpc>
            </a:pPr>
            <a:r>
              <a:rPr lang="en-US" dirty="0"/>
              <a:t>4-channel 5V SPDT Relay Module</a:t>
            </a:r>
          </a:p>
          <a:p>
            <a:pPr algn="just">
              <a:lnSpc>
                <a:spcPct val="150000"/>
              </a:lnSpc>
            </a:pPr>
            <a:r>
              <a:rPr lang="en-US" dirty="0"/>
              <a:t>DHT11 Sensor</a:t>
            </a:r>
          </a:p>
          <a:p>
            <a:pPr algn="just">
              <a:lnSpc>
                <a:spcPct val="150000"/>
              </a:lnSpc>
            </a:pPr>
            <a:r>
              <a:rPr lang="en-US" dirty="0"/>
              <a:t>TSOP1838 IR Receiver</a:t>
            </a:r>
          </a:p>
          <a:p>
            <a:pPr algn="just">
              <a:lnSpc>
                <a:spcPct val="150000"/>
              </a:lnSpc>
            </a:pPr>
            <a:r>
              <a:rPr lang="en-US" dirty="0"/>
              <a:t>Switches or Pushbuttons</a:t>
            </a:r>
          </a:p>
          <a:p>
            <a:pPr algn="just">
              <a:lnSpc>
                <a:spcPct val="150000"/>
              </a:lnSpc>
            </a:pPr>
            <a:r>
              <a:rPr lang="en-US"/>
              <a:t>Any </a:t>
            </a:r>
            <a:r>
              <a:rPr lang="en-US" dirty="0"/>
              <a:t>Color LED</a:t>
            </a:r>
          </a:p>
          <a:p>
            <a:pPr algn="just">
              <a:lnSpc>
                <a:spcPct val="150000"/>
              </a:lnSpc>
            </a:pPr>
            <a:r>
              <a:rPr lang="en-US" dirty="0"/>
              <a:t>220 OHM Register</a:t>
            </a:r>
            <a:endParaRPr lang="en-IN" dirty="0"/>
          </a:p>
        </p:txBody>
      </p:sp>
      <p:sp>
        <p:nvSpPr>
          <p:cNvPr id="4" name="Footer Placeholder 3">
            <a:extLst>
              <a:ext uri="{FF2B5EF4-FFF2-40B4-BE49-F238E27FC236}">
                <a16:creationId xmlns:a16="http://schemas.microsoft.com/office/drawing/2014/main" id="{2DBDFA99-8DCE-3307-BDE8-323A2CFC839B}"/>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F042200E-F685-2E55-0E15-D83A0BDCD53C}"/>
              </a:ext>
            </a:extLst>
          </p:cNvPr>
          <p:cNvSpPr>
            <a:spLocks noGrp="1"/>
          </p:cNvSpPr>
          <p:nvPr>
            <p:ph type="sldNum" sz="quarter" idx="12"/>
          </p:nvPr>
        </p:nvSpPr>
        <p:spPr/>
        <p:txBody>
          <a:bodyPr/>
          <a:lstStyle/>
          <a:p>
            <a:fld id="{34836A94-DF14-4939-9C59-2593F469D116}" type="slidenum">
              <a:rPr lang="en-IN" smtClean="0"/>
              <a:t>4</a:t>
            </a:fld>
            <a:endParaRPr lang="en-IN"/>
          </a:p>
        </p:txBody>
      </p:sp>
    </p:spTree>
    <p:extLst>
      <p:ext uri="{BB962C8B-B14F-4D97-AF65-F5344CB8AC3E}">
        <p14:creationId xmlns:p14="http://schemas.microsoft.com/office/powerpoint/2010/main" val="114038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p:txBody>
          <a:bodyPr/>
          <a:lstStyle/>
          <a:p>
            <a:r>
              <a:rPr lang="en-US" dirty="0"/>
              <a:t>Purpose</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3752" y="1735328"/>
            <a:ext cx="10234168" cy="4563872"/>
          </a:xfrm>
        </p:spPr>
        <p:txBody>
          <a:bodyPr>
            <a:noAutofit/>
          </a:bodyPr>
          <a:lstStyle/>
          <a:p>
            <a:pPr algn="just">
              <a:lnSpc>
                <a:spcPct val="150000"/>
              </a:lnSpc>
            </a:pPr>
            <a:r>
              <a:rPr lang="en-US" sz="2200" dirty="0"/>
              <a:t>The purpose of this home automation system is to help homeowners create a more comfortable, energy-efficient living space while also streamlining the control of their appliances and devices. By automating routine tasks and providing greater control over energy usage, this system can make life easier for homeowners while also reducing their environmental impact.</a:t>
            </a:r>
            <a:endParaRPr lang="en-IN" sz="2200" dirty="0"/>
          </a:p>
        </p:txBody>
      </p:sp>
      <p:sp>
        <p:nvSpPr>
          <p:cNvPr id="4" name="Footer Placeholder 3">
            <a:extLst>
              <a:ext uri="{FF2B5EF4-FFF2-40B4-BE49-F238E27FC236}">
                <a16:creationId xmlns:a16="http://schemas.microsoft.com/office/drawing/2014/main" id="{B40F8A01-6982-7008-9B2F-A3AC5A8FA623}"/>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C041AAB8-2D64-BBDD-8CAD-37F50454522A}"/>
              </a:ext>
            </a:extLst>
          </p:cNvPr>
          <p:cNvSpPr>
            <a:spLocks noGrp="1"/>
          </p:cNvSpPr>
          <p:nvPr>
            <p:ph type="sldNum" sz="quarter" idx="12"/>
          </p:nvPr>
        </p:nvSpPr>
        <p:spPr/>
        <p:txBody>
          <a:bodyPr/>
          <a:lstStyle/>
          <a:p>
            <a:fld id="{34836A94-DF14-4939-9C59-2593F469D116}" type="slidenum">
              <a:rPr lang="en-IN" smtClean="0"/>
              <a:t>5</a:t>
            </a:fld>
            <a:endParaRPr lang="en-IN"/>
          </a:p>
        </p:txBody>
      </p:sp>
    </p:spTree>
    <p:extLst>
      <p:ext uri="{BB962C8B-B14F-4D97-AF65-F5344CB8AC3E}">
        <p14:creationId xmlns:p14="http://schemas.microsoft.com/office/powerpoint/2010/main" val="303391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1066800" y="91227"/>
            <a:ext cx="10058400" cy="1609344"/>
          </a:xfrm>
        </p:spPr>
        <p:txBody>
          <a:bodyPr/>
          <a:lstStyle/>
          <a:p>
            <a:r>
              <a:rPr lang="en-US" dirty="0"/>
              <a:t>How It’s Work</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6800" y="1278126"/>
            <a:ext cx="10234168" cy="4952551"/>
          </a:xfrm>
        </p:spPr>
        <p:txBody>
          <a:bodyPr>
            <a:noAutofit/>
          </a:bodyPr>
          <a:lstStyle/>
          <a:p>
            <a:pPr algn="just">
              <a:lnSpc>
                <a:spcPct val="100000"/>
              </a:lnSpc>
            </a:pPr>
            <a:r>
              <a:rPr lang="en-US" sz="2200" dirty="0"/>
              <a:t>The home automation system works by connecting all the different devices in your home to a central hub or control panel. The hub is the brain of the system and is responsible for receiving inputs from various sensors and devices, processing them, and then triggering appropriate actions or responses.</a:t>
            </a:r>
          </a:p>
          <a:p>
            <a:pPr algn="just">
              <a:lnSpc>
                <a:spcPct val="100000"/>
              </a:lnSpc>
            </a:pPr>
            <a:r>
              <a:rPr lang="en-US" sz="2200" dirty="0"/>
              <a:t> In the case of the functionalities you have listed, here's how the home automation system would work:</a:t>
            </a:r>
          </a:p>
          <a:p>
            <a:pPr lvl="1" algn="just">
              <a:lnSpc>
                <a:spcPct val="100000"/>
              </a:lnSpc>
            </a:pPr>
            <a:r>
              <a:rPr lang="en-US" sz="2200" b="1" dirty="0"/>
              <a:t>Real-time temperature monitoring:</a:t>
            </a:r>
            <a:r>
              <a:rPr lang="en-US" sz="2200" dirty="0"/>
              <a:t> Temperature sensors placed in each room send data to the central hub. The hub uses this data to determine whether the room temperature is within the desired range. If the temperature is too high or too low, the hub can turn on or off the fan accordingly, to adjust the room temperature.</a:t>
            </a:r>
          </a:p>
        </p:txBody>
      </p:sp>
      <p:sp>
        <p:nvSpPr>
          <p:cNvPr id="4" name="Footer Placeholder 3">
            <a:extLst>
              <a:ext uri="{FF2B5EF4-FFF2-40B4-BE49-F238E27FC236}">
                <a16:creationId xmlns:a16="http://schemas.microsoft.com/office/drawing/2014/main" id="{18CED65F-47B6-56A8-40D9-6EE7EA29080D}"/>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4DD56D34-7916-AB96-CA96-D368A3A2BE52}"/>
              </a:ext>
            </a:extLst>
          </p:cNvPr>
          <p:cNvSpPr>
            <a:spLocks noGrp="1"/>
          </p:cNvSpPr>
          <p:nvPr>
            <p:ph type="sldNum" sz="quarter" idx="12"/>
          </p:nvPr>
        </p:nvSpPr>
        <p:spPr/>
        <p:txBody>
          <a:bodyPr/>
          <a:lstStyle/>
          <a:p>
            <a:fld id="{34836A94-DF14-4939-9C59-2593F469D116}" type="slidenum">
              <a:rPr lang="en-IN" smtClean="0"/>
              <a:t>6</a:t>
            </a:fld>
            <a:endParaRPr lang="en-IN"/>
          </a:p>
        </p:txBody>
      </p:sp>
    </p:spTree>
    <p:extLst>
      <p:ext uri="{BB962C8B-B14F-4D97-AF65-F5344CB8AC3E}">
        <p14:creationId xmlns:p14="http://schemas.microsoft.com/office/powerpoint/2010/main" val="128156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1069848" y="271272"/>
            <a:ext cx="10058400" cy="1250696"/>
          </a:xfrm>
        </p:spPr>
        <p:txBody>
          <a:bodyPr/>
          <a:lstStyle/>
          <a:p>
            <a:r>
              <a:rPr lang="en-US" dirty="0"/>
              <a:t>How It’s Work (</a:t>
            </a:r>
            <a:r>
              <a:rPr lang="en-US" cap="none" dirty="0"/>
              <a:t>Continue...</a:t>
            </a:r>
            <a:r>
              <a:rPr lang="en-US" dirty="0"/>
              <a:t>)</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3752" y="1277418"/>
            <a:ext cx="10234168" cy="5219075"/>
          </a:xfrm>
        </p:spPr>
        <p:txBody>
          <a:bodyPr>
            <a:noAutofit/>
          </a:bodyPr>
          <a:lstStyle/>
          <a:p>
            <a:pPr lvl="1" algn="just">
              <a:lnSpc>
                <a:spcPct val="100000"/>
              </a:lnSpc>
            </a:pPr>
            <a:r>
              <a:rPr lang="en-US" sz="2200" b="1" dirty="0"/>
              <a:t>IR remote control:</a:t>
            </a:r>
            <a:r>
              <a:rPr lang="en-US" sz="2200" dirty="0"/>
              <a:t> An IR blaster connected to the home automation system can mimic the signals sent by the IR remote for a specific appliance. When the user selects an appliance to control using the app or voice command, the hub sends the appropriate IR signal to the appliance, which responds accordingly.</a:t>
            </a:r>
          </a:p>
          <a:p>
            <a:pPr lvl="1" algn="just">
              <a:lnSpc>
                <a:spcPct val="100000"/>
              </a:lnSpc>
            </a:pPr>
            <a:r>
              <a:rPr lang="en-US" sz="2200" b="1" dirty="0"/>
              <a:t> </a:t>
            </a:r>
            <a:r>
              <a:rPr lang="en-US" sz="2200" b="1" dirty="0" err="1"/>
              <a:t>WiFi</a:t>
            </a:r>
            <a:r>
              <a:rPr lang="en-US" sz="2200" b="1" dirty="0"/>
              <a:t> control:</a:t>
            </a:r>
            <a:r>
              <a:rPr lang="en-US" sz="2200" dirty="0"/>
              <a:t> Smart appliances that are connected to the home </a:t>
            </a:r>
            <a:r>
              <a:rPr lang="en-US" sz="2200" dirty="0" err="1"/>
              <a:t>WiFi</a:t>
            </a:r>
            <a:r>
              <a:rPr lang="en-US" sz="2200" dirty="0"/>
              <a:t> network can be controlled using an IoT app like Blynk. The app sends commands to the hub, which then forwards them to the appropriate device over </a:t>
            </a:r>
            <a:r>
              <a:rPr lang="en-US" sz="2200" dirty="0" err="1"/>
              <a:t>WiFi</a:t>
            </a:r>
            <a:r>
              <a:rPr lang="en-US" sz="2200" dirty="0"/>
              <a:t>. The device responds to the command and sends back data (e.g., the current temperature of a smart thermostat), which is then displayed in the app.</a:t>
            </a:r>
          </a:p>
          <a:p>
            <a:pPr lvl="1" algn="just">
              <a:lnSpc>
                <a:spcPct val="100000"/>
              </a:lnSpc>
            </a:pPr>
            <a:r>
              <a:rPr lang="en-US" sz="2200" b="1" dirty="0"/>
              <a:t>Manual switches:</a:t>
            </a:r>
            <a:r>
              <a:rPr lang="en-US" sz="2200" dirty="0"/>
              <a:t> For traditional appliances that do not have smart features, manual switches or push buttons are connected to the hub or control panel. When the user presses the switch or button, the hub receives the input and sends a signal to the appropriate device to turn it on or off.</a:t>
            </a:r>
            <a:endParaRPr lang="en-IN" sz="2200" dirty="0"/>
          </a:p>
        </p:txBody>
      </p:sp>
      <p:sp>
        <p:nvSpPr>
          <p:cNvPr id="4" name="Footer Placeholder 3">
            <a:extLst>
              <a:ext uri="{FF2B5EF4-FFF2-40B4-BE49-F238E27FC236}">
                <a16:creationId xmlns:a16="http://schemas.microsoft.com/office/drawing/2014/main" id="{478D2061-516D-20AD-4F0F-57946F903B2A}"/>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E10C93F2-30E4-4E18-8B7A-2E69512C3BB4}"/>
              </a:ext>
            </a:extLst>
          </p:cNvPr>
          <p:cNvSpPr>
            <a:spLocks noGrp="1"/>
          </p:cNvSpPr>
          <p:nvPr>
            <p:ph type="sldNum" sz="quarter" idx="12"/>
          </p:nvPr>
        </p:nvSpPr>
        <p:spPr/>
        <p:txBody>
          <a:bodyPr/>
          <a:lstStyle/>
          <a:p>
            <a:fld id="{34836A94-DF14-4939-9C59-2593F469D116}" type="slidenum">
              <a:rPr lang="en-IN" smtClean="0"/>
              <a:t>7</a:t>
            </a:fld>
            <a:endParaRPr lang="en-IN"/>
          </a:p>
        </p:txBody>
      </p:sp>
    </p:spTree>
    <p:extLst>
      <p:ext uri="{BB962C8B-B14F-4D97-AF65-F5344CB8AC3E}">
        <p14:creationId xmlns:p14="http://schemas.microsoft.com/office/powerpoint/2010/main" val="144205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1069848" y="80586"/>
            <a:ext cx="10058400" cy="1609344"/>
          </a:xfrm>
        </p:spPr>
        <p:txBody>
          <a:bodyPr/>
          <a:lstStyle/>
          <a:p>
            <a:r>
              <a:rPr lang="en-US" dirty="0"/>
              <a:t>How It’s Work (</a:t>
            </a:r>
            <a:r>
              <a:rPr lang="en-US" cap="none" dirty="0"/>
              <a:t>Continue...</a:t>
            </a:r>
            <a:r>
              <a:rPr lang="en-US" dirty="0"/>
              <a:t>)</a:t>
            </a:r>
            <a:endParaRPr lang="en-IN" dirty="0"/>
          </a:p>
        </p:txBody>
      </p:sp>
      <p:sp>
        <p:nvSpPr>
          <p:cNvPr id="3" name="Content Placeholder 2">
            <a:extLst>
              <a:ext uri="{FF2B5EF4-FFF2-40B4-BE49-F238E27FC236}">
                <a16:creationId xmlns:a16="http://schemas.microsoft.com/office/drawing/2014/main" id="{53C466D1-4A01-D140-C024-EF8CC516F382}"/>
              </a:ext>
            </a:extLst>
          </p:cNvPr>
          <p:cNvSpPr>
            <a:spLocks noGrp="1"/>
          </p:cNvSpPr>
          <p:nvPr>
            <p:ph idx="1"/>
          </p:nvPr>
        </p:nvSpPr>
        <p:spPr>
          <a:xfrm>
            <a:off x="1063752" y="1278118"/>
            <a:ext cx="10234168" cy="5058887"/>
          </a:xfrm>
        </p:spPr>
        <p:txBody>
          <a:bodyPr>
            <a:noAutofit/>
          </a:bodyPr>
          <a:lstStyle/>
          <a:p>
            <a:pPr lvl="1" algn="just">
              <a:lnSpc>
                <a:spcPct val="100000"/>
              </a:lnSpc>
            </a:pPr>
            <a:r>
              <a:rPr lang="en-US" sz="2200" b="1" dirty="0"/>
              <a:t>Google Sheets integration:</a:t>
            </a:r>
            <a:r>
              <a:rPr lang="en-US" sz="2200" dirty="0"/>
              <a:t> You can use Google Sheets to store data collected by the home automation system, such as room temperature, energy consumption, and appliance usage. To do this, you can use the Google Sheets API to create a connection between the home automation system and a specific Google Sheet.</a:t>
            </a:r>
          </a:p>
          <a:p>
            <a:pPr lvl="1" algn="just">
              <a:lnSpc>
                <a:spcPct val="100000"/>
              </a:lnSpc>
            </a:pPr>
            <a:r>
              <a:rPr lang="en-US" sz="2200" b="1" dirty="0"/>
              <a:t>Firebase integration:</a:t>
            </a:r>
            <a:r>
              <a:rPr lang="en-US" sz="2200" dirty="0"/>
              <a:t> Firebase is a cloud-based platform that allows you to store and sync data in real-time across multiple devices. You can use Firebase to store live data collected by the home automation system, such as temperature, humidity, and energy consumption.</a:t>
            </a:r>
          </a:p>
          <a:p>
            <a:pPr algn="just">
              <a:lnSpc>
                <a:spcPct val="100000"/>
              </a:lnSpc>
            </a:pPr>
            <a:r>
              <a:rPr lang="en-US" sz="2200" dirty="0"/>
              <a:t>Firebase also provides tools for data analysis and visualization, allowing you to create real-time dashboards and reports to monitor your home automation system. This can be especially useful for tracking energy usage and identifying areas where you can reduce your consumption.</a:t>
            </a:r>
            <a:endParaRPr lang="en-IN" sz="2200" dirty="0"/>
          </a:p>
        </p:txBody>
      </p:sp>
      <p:sp>
        <p:nvSpPr>
          <p:cNvPr id="4" name="Footer Placeholder 3">
            <a:extLst>
              <a:ext uri="{FF2B5EF4-FFF2-40B4-BE49-F238E27FC236}">
                <a16:creationId xmlns:a16="http://schemas.microsoft.com/office/drawing/2014/main" id="{4E105913-CA84-2DBD-E266-430EFC64A76C}"/>
              </a:ext>
            </a:extLst>
          </p:cNvPr>
          <p:cNvSpPr>
            <a:spLocks noGrp="1"/>
          </p:cNvSpPr>
          <p:nvPr>
            <p:ph type="ftr" sz="quarter" idx="11"/>
          </p:nvPr>
        </p:nvSpPr>
        <p:spPr/>
        <p:txBody>
          <a:bodyPr/>
          <a:lstStyle/>
          <a:p>
            <a:r>
              <a:rPr lang="en-IN"/>
              <a:t>201906100110032</a:t>
            </a:r>
          </a:p>
        </p:txBody>
      </p:sp>
      <p:sp>
        <p:nvSpPr>
          <p:cNvPr id="5" name="Slide Number Placeholder 4">
            <a:extLst>
              <a:ext uri="{FF2B5EF4-FFF2-40B4-BE49-F238E27FC236}">
                <a16:creationId xmlns:a16="http://schemas.microsoft.com/office/drawing/2014/main" id="{AE8F1CA5-B30A-4492-6CC1-A05D0228EFA7}"/>
              </a:ext>
            </a:extLst>
          </p:cNvPr>
          <p:cNvSpPr>
            <a:spLocks noGrp="1"/>
          </p:cNvSpPr>
          <p:nvPr>
            <p:ph type="sldNum" sz="quarter" idx="12"/>
          </p:nvPr>
        </p:nvSpPr>
        <p:spPr/>
        <p:txBody>
          <a:bodyPr/>
          <a:lstStyle/>
          <a:p>
            <a:fld id="{34836A94-DF14-4939-9C59-2593F469D116}" type="slidenum">
              <a:rPr lang="en-IN" smtClean="0"/>
              <a:t>8</a:t>
            </a:fld>
            <a:endParaRPr lang="en-IN"/>
          </a:p>
        </p:txBody>
      </p:sp>
    </p:spTree>
    <p:extLst>
      <p:ext uri="{BB962C8B-B14F-4D97-AF65-F5344CB8AC3E}">
        <p14:creationId xmlns:p14="http://schemas.microsoft.com/office/powerpoint/2010/main" val="229958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AB0-A9EC-7167-91DC-B99A4E408724}"/>
              </a:ext>
            </a:extLst>
          </p:cNvPr>
          <p:cNvSpPr>
            <a:spLocks noGrp="1"/>
          </p:cNvSpPr>
          <p:nvPr>
            <p:ph type="title"/>
          </p:nvPr>
        </p:nvSpPr>
        <p:spPr>
          <a:xfrm>
            <a:off x="3845194" y="5737116"/>
            <a:ext cx="4501612" cy="1120884"/>
          </a:xfrm>
        </p:spPr>
        <p:txBody>
          <a:bodyPr/>
          <a:lstStyle/>
          <a:p>
            <a:r>
              <a:rPr lang="en-US" dirty="0"/>
              <a:t>circuit diagram</a:t>
            </a:r>
            <a:endParaRPr lang="en-IN" dirty="0"/>
          </a:p>
        </p:txBody>
      </p:sp>
      <p:sp>
        <p:nvSpPr>
          <p:cNvPr id="7" name="Footer Placeholder 6">
            <a:extLst>
              <a:ext uri="{FF2B5EF4-FFF2-40B4-BE49-F238E27FC236}">
                <a16:creationId xmlns:a16="http://schemas.microsoft.com/office/drawing/2014/main" id="{11EF8F59-9F0A-5644-4B60-048A3B2F6090}"/>
              </a:ext>
            </a:extLst>
          </p:cNvPr>
          <p:cNvSpPr>
            <a:spLocks noGrp="1"/>
          </p:cNvSpPr>
          <p:nvPr>
            <p:ph type="ftr" sz="quarter" idx="11"/>
          </p:nvPr>
        </p:nvSpPr>
        <p:spPr/>
        <p:txBody>
          <a:bodyPr/>
          <a:lstStyle/>
          <a:p>
            <a:r>
              <a:rPr lang="en-IN"/>
              <a:t>201906100110032</a:t>
            </a:r>
          </a:p>
        </p:txBody>
      </p:sp>
      <p:sp>
        <p:nvSpPr>
          <p:cNvPr id="8" name="Slide Number Placeholder 7">
            <a:extLst>
              <a:ext uri="{FF2B5EF4-FFF2-40B4-BE49-F238E27FC236}">
                <a16:creationId xmlns:a16="http://schemas.microsoft.com/office/drawing/2014/main" id="{41A69486-805A-9C7A-D095-BBC45B08F985}"/>
              </a:ext>
            </a:extLst>
          </p:cNvPr>
          <p:cNvSpPr>
            <a:spLocks noGrp="1"/>
          </p:cNvSpPr>
          <p:nvPr>
            <p:ph type="sldNum" sz="quarter" idx="12"/>
          </p:nvPr>
        </p:nvSpPr>
        <p:spPr/>
        <p:txBody>
          <a:bodyPr/>
          <a:lstStyle/>
          <a:p>
            <a:fld id="{34836A94-DF14-4939-9C59-2593F469D116}" type="slidenum">
              <a:rPr lang="en-IN" smtClean="0"/>
              <a:t>9</a:t>
            </a:fld>
            <a:endParaRPr lang="en-IN"/>
          </a:p>
        </p:txBody>
      </p:sp>
      <p:pic>
        <p:nvPicPr>
          <p:cNvPr id="10" name="Picture 9">
            <a:extLst>
              <a:ext uri="{FF2B5EF4-FFF2-40B4-BE49-F238E27FC236}">
                <a16:creationId xmlns:a16="http://schemas.microsoft.com/office/drawing/2014/main" id="{BEE2A774-751C-A778-463E-64F95707F42F}"/>
              </a:ext>
            </a:extLst>
          </p:cNvPr>
          <p:cNvPicPr>
            <a:picLocks noChangeAspect="1"/>
          </p:cNvPicPr>
          <p:nvPr/>
        </p:nvPicPr>
        <p:blipFill rotWithShape="1">
          <a:blip r:embed="rId2">
            <a:extLst>
              <a:ext uri="{28A0092B-C50C-407E-A947-70E740481C1C}">
                <a14:useLocalDpi xmlns:a14="http://schemas.microsoft.com/office/drawing/2010/main" val="0"/>
              </a:ext>
            </a:extLst>
          </a:blip>
          <a:srcRect b="1781"/>
          <a:stretch/>
        </p:blipFill>
        <p:spPr>
          <a:xfrm>
            <a:off x="1914399" y="182262"/>
            <a:ext cx="8363202" cy="5639918"/>
          </a:xfrm>
          <a:prstGeom prst="rect">
            <a:avLst/>
          </a:prstGeom>
        </p:spPr>
      </p:pic>
    </p:spTree>
    <p:extLst>
      <p:ext uri="{BB962C8B-B14F-4D97-AF65-F5344CB8AC3E}">
        <p14:creationId xmlns:p14="http://schemas.microsoft.com/office/powerpoint/2010/main" val="18921711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147</TotalTime>
  <Words>815</Words>
  <Application>Microsoft Office PowerPoint</Application>
  <PresentationFormat>Widescreen</PresentationFormat>
  <Paragraphs>66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Rockwell</vt:lpstr>
      <vt:lpstr>Rockwell Condensed</vt:lpstr>
      <vt:lpstr>Wingdings</vt:lpstr>
      <vt:lpstr>Wood Type</vt:lpstr>
      <vt:lpstr>Home Automation</vt:lpstr>
      <vt:lpstr>Introduction</vt:lpstr>
      <vt:lpstr>Introduction (Continue...)</vt:lpstr>
      <vt:lpstr>Components</vt:lpstr>
      <vt:lpstr>Purpose</vt:lpstr>
      <vt:lpstr>How It’s Work</vt:lpstr>
      <vt:lpstr>How It’s Work (Continue...)</vt:lpstr>
      <vt:lpstr>How It’s Work (Continue...)</vt:lpstr>
      <vt:lpstr>circuit diagram</vt:lpstr>
      <vt:lpstr>Picture - 1</vt:lpstr>
      <vt:lpstr>Picture - 2</vt:lpstr>
      <vt:lpstr>Picture - 3</vt:lpstr>
      <vt:lpstr>Picture - 4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 Choksi</dc:creator>
  <cp:lastModifiedBy>Abhi Choksi</cp:lastModifiedBy>
  <cp:revision>36</cp:revision>
  <dcterms:created xsi:type="dcterms:W3CDTF">2023-04-15T09:12:04Z</dcterms:created>
  <dcterms:modified xsi:type="dcterms:W3CDTF">2023-05-03T04:57:02Z</dcterms:modified>
</cp:coreProperties>
</file>